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24" r:id="rId5"/>
    <p:sldId id="328" r:id="rId6"/>
    <p:sldId id="32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114" d="100"/>
          <a:sy n="114" d="100"/>
        </p:scale>
        <p:origin x="132" y="8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Title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2568992" y="2953714"/>
            <a:ext cx="9379552" cy="1345359"/>
          </a:xfrm>
        </p:spPr>
        <p:txBody>
          <a:bodyPr lIns="0" tIns="0" rIns="0" bIns="0" anchor="t" anchorCtr="0">
            <a:noAutofit/>
          </a:bodyPr>
          <a:lstStyle>
            <a:lvl1pPr algn="l">
              <a:lnSpc>
                <a:spcPct val="80000"/>
              </a:lnSpc>
              <a:defRPr sz="5400" b="1" i="0">
                <a:solidFill>
                  <a:srgbClr val="FFFFFF"/>
                </a:solidFill>
                <a:latin typeface="Obviously Wide Blck"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2568992" y="4355719"/>
            <a:ext cx="6574969" cy="594233"/>
          </a:xfrm>
        </p:spPr>
        <p:txBody>
          <a:bodyPr lIns="0" tIns="0" rIns="0" bIns="0">
            <a:noAutofit/>
          </a:bodyPr>
          <a:lstStyle>
            <a:lvl1pPr marL="0" indent="0" algn="l">
              <a:spcBef>
                <a:spcPts val="0"/>
              </a:spcBef>
              <a:buNone/>
              <a:defRPr sz="1400" b="1" i="1" spc="100" baseline="0">
                <a:solidFill>
                  <a:schemeClr val="accent1"/>
                </a:solidFill>
                <a:latin typeface="Gentona Bold"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568992" y="1519783"/>
            <a:ext cx="3564476" cy="158546"/>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2568992" y="1688877"/>
            <a:ext cx="3681358" cy="365864"/>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PRESENTER NAME HERE</a:t>
            </a:r>
          </a:p>
        </p:txBody>
      </p:sp>
      <p:cxnSp>
        <p:nvCxnSpPr>
          <p:cNvPr id="19" name="Straight Connector 18">
            <a:extLst>
              <a:ext uri="{FF2B5EF4-FFF2-40B4-BE49-F238E27FC236}">
                <a16:creationId xmlns:a16="http://schemas.microsoft.com/office/drawing/2014/main" id="{E1A7D0E3-C300-7E4D-B803-0CC8342A9691}"/>
              </a:ext>
            </a:extLst>
          </p:cNvPr>
          <p:cNvCxnSpPr>
            <a:cxnSpLocks/>
          </p:cNvCxnSpPr>
          <p:nvPr userDrawn="1"/>
        </p:nvCxnSpPr>
        <p:spPr>
          <a:xfrm>
            <a:off x="801490" y="1591877"/>
            <a:ext cx="1210249" cy="0"/>
          </a:xfrm>
          <a:prstGeom prst="line">
            <a:avLst/>
          </a:prstGeom>
          <a:ln w="9525">
            <a:solidFill>
              <a:srgbClr val="F26A36"/>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0464D91A-78D7-FB4F-8462-0AB9A80AA9A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1490" y="2953067"/>
            <a:ext cx="1210249" cy="1210249"/>
          </a:xfrm>
          <a:prstGeom prst="rect">
            <a:avLst/>
          </a:prstGeom>
        </p:spPr>
      </p:pic>
    </p:spTree>
    <p:extLst>
      <p:ext uri="{BB962C8B-B14F-4D97-AF65-F5344CB8AC3E}">
        <p14:creationId xmlns:p14="http://schemas.microsoft.com/office/powerpoint/2010/main" val="1743848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250156" y="0"/>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dirty="0"/>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4196033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Bold 1">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2933956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Bold 3">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3282185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Bold 2">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4204724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Bold 4">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spTree>
    <p:extLst>
      <p:ext uri="{BB962C8B-B14F-4D97-AF65-F5344CB8AC3E}">
        <p14:creationId xmlns:p14="http://schemas.microsoft.com/office/powerpoint/2010/main" val="1884937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29931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29930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7" y="2723124"/>
            <a:ext cx="5431944"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8972AE95-B15B-11E8-BD17-3254936C0337}"/>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3217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29933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299319"/>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3FBA73E0-8571-12FC-766D-EC6C05EABC6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85198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53243DC8-6C2B-2E1E-A1B4-828CC199C5F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07417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33467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33465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21593C3A-7B9E-4BFA-B83E-EEACBADC2315}"/>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14246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7"/>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5"/>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3" name="Rectangle 2">
            <a:extLst>
              <a:ext uri="{FF2B5EF4-FFF2-40B4-BE49-F238E27FC236}">
                <a16:creationId xmlns:a16="http://schemas.microsoft.com/office/drawing/2014/main" id="{0ACB106D-F3B6-1077-8F76-80FCEB9571C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9251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Title B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userDrawn="1">
            <p:ph type="title" hasCustomPrompt="1"/>
          </p:nvPr>
        </p:nvSpPr>
        <p:spPr>
          <a:xfrm>
            <a:off x="1" y="2891435"/>
            <a:ext cx="12192000" cy="1248439"/>
          </a:xfrm>
        </p:spPr>
        <p:txBody>
          <a:bodyPr lIns="0" tIns="0" rIns="0" bIns="0">
            <a:noAutofit/>
          </a:bodyPr>
          <a:lstStyle>
            <a:lvl1pPr marL="0" algn="ctr" defTabSz="914400" rtl="0" eaLnBrk="1" latinLnBrk="0" hangingPunct="1">
              <a:lnSpc>
                <a:spcPct val="80000"/>
              </a:lnSpc>
              <a:spcBef>
                <a:spcPts val="95"/>
              </a:spcBef>
              <a:tabLst>
                <a:tab pos="5000625" algn="l"/>
                <a:tab pos="10304780" algn="l"/>
              </a:tabLst>
              <a:defRPr lang="en-US" sz="5400" b="1" i="1" kern="1200" spc="300" baseline="0" dirty="0">
                <a:solidFill>
                  <a:schemeClr val="bg2">
                    <a:lumMod val="40000"/>
                    <a:lumOff val="60000"/>
                  </a:schemeClr>
                </a:solidFill>
                <a:latin typeface="Obviously-WideLghtItalic"/>
                <a:ea typeface="+mn-ea"/>
                <a:cs typeface="Obviously-WideLghtItalic"/>
              </a:defRPr>
            </a:lvl1pPr>
          </a:lstStyle>
          <a:p>
            <a:r>
              <a:rPr lang="en-US" dirty="0"/>
              <a:t>CLICK 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userDrawn="1">
            <p:ph sz="quarter" idx="10" hasCustomPrompt="1"/>
          </p:nvPr>
        </p:nvSpPr>
        <p:spPr>
          <a:xfrm>
            <a:off x="0" y="2393511"/>
            <a:ext cx="12192000" cy="485156"/>
          </a:xfrm>
        </p:spPr>
        <p:txBody>
          <a:bodyPr lIns="0" tIns="0" rIns="0" bIns="0">
            <a:noAutofit/>
          </a:bodyPr>
          <a:lstStyle>
            <a:lvl1pPr marL="0" indent="0" algn="ctr" defTabSz="914400" rtl="0" eaLnBrk="1" latinLnBrk="0" hangingPunct="1">
              <a:lnSpc>
                <a:spcPct val="100000"/>
              </a:lnSpc>
              <a:spcBef>
                <a:spcPts val="120"/>
              </a:spcBef>
              <a:buNone/>
              <a:tabLst>
                <a:tab pos="1349375" algn="l"/>
                <a:tab pos="2849245" algn="l"/>
              </a:tabLst>
              <a:defRPr lang="en-US" sz="1800" b="0" i="0" kern="1200" spc="300" dirty="0" smtClean="0">
                <a:solidFill>
                  <a:schemeClr val="accent1"/>
                </a:solidFill>
                <a:latin typeface="Gentona"/>
                <a:ea typeface="+mj-ea"/>
                <a:cs typeface="Gentona"/>
              </a:defRPr>
            </a:lvl1pPr>
          </a:lstStyle>
          <a:p>
            <a:pPr lvl="0"/>
            <a:r>
              <a:rPr lang="en-US" dirty="0"/>
              <a:t>CLICK TO ADD TITLE SETUP LINE</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userDrawn="1">
            <p:ph sz="quarter" idx="11" hasCustomPrompt="1"/>
          </p:nvPr>
        </p:nvSpPr>
        <p:spPr>
          <a:xfrm>
            <a:off x="0"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userDrawn="1">
            <p:ph sz="quarter" idx="12" hasCustomPrompt="1"/>
          </p:nvPr>
        </p:nvSpPr>
        <p:spPr>
          <a:xfrm>
            <a:off x="6647749"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PRESENTER NAME</a:t>
            </a:r>
          </a:p>
        </p:txBody>
      </p:sp>
      <p:pic>
        <p:nvPicPr>
          <p:cNvPr id="13" name="Picture 12">
            <a:extLst>
              <a:ext uri="{FF2B5EF4-FFF2-40B4-BE49-F238E27FC236}">
                <a16:creationId xmlns:a16="http://schemas.microsoft.com/office/drawing/2014/main" id="{E441474E-F800-A54C-ADC8-4B3620CFAD7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85664" y="5346392"/>
            <a:ext cx="1210249" cy="1210249"/>
          </a:xfrm>
          <a:prstGeom prst="rect">
            <a:avLst/>
          </a:prstGeom>
        </p:spPr>
      </p:pic>
    </p:spTree>
    <p:extLst>
      <p:ext uri="{BB962C8B-B14F-4D97-AF65-F5344CB8AC3E}">
        <p14:creationId xmlns:p14="http://schemas.microsoft.com/office/powerpoint/2010/main" val="29642838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34113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3411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0FCF70B2-F119-F49D-8E82-8DECF25F79FF}"/>
              </a:ext>
            </a:extLst>
          </p:cNvPr>
          <p:cNvSpPr/>
          <p:nvPr userDrawn="1"/>
        </p:nvSpPr>
        <p:spPr>
          <a:xfrm>
            <a:off x="0" y="0"/>
            <a:ext cx="12191994"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05546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33"/>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E76B4D16-6C84-E032-9F75-686D355DFD99}"/>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06425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41202" cy="29932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41202" cy="299313"/>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FC747363-22EE-FAFD-F491-FF11A5D3113F}"/>
              </a:ext>
            </a:extLst>
          </p:cNvPr>
          <p:cNvSpPr/>
          <p:nvPr userDrawn="1"/>
        </p:nvSpPr>
        <p:spPr>
          <a:xfrm>
            <a:off x="-11703" y="0"/>
            <a:ext cx="12203703"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47323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34682"/>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5"/>
            <a:ext cx="11617797" cy="334668"/>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0462ACCD-0A7A-A55B-B14C-36552183153D}"/>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41610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13740"/>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31372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0A71C966-8BC3-1780-D645-67B95C3F07CB}"/>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2008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Title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p:ph type="title" hasCustomPrompt="1"/>
          </p:nvPr>
        </p:nvSpPr>
        <p:spPr>
          <a:xfrm>
            <a:off x="425301" y="2592130"/>
            <a:ext cx="6206185" cy="1248439"/>
          </a:xfrm>
        </p:spPr>
        <p:txBody>
          <a:bodyPr lIns="0" tIns="0" rIns="0" bIns="0" anchor="b" anchorCtr="0">
            <a:noAutofit/>
          </a:bodyPr>
          <a:lstStyle>
            <a:lvl1pPr marL="0" algn="l" defTabSz="914400" rtl="0" eaLnBrk="1" latinLnBrk="0" hangingPunct="1">
              <a:lnSpc>
                <a:spcPct val="80000"/>
              </a:lnSpc>
              <a:spcBef>
                <a:spcPts val="95"/>
              </a:spcBef>
              <a:tabLst>
                <a:tab pos="5000625" algn="l"/>
                <a:tab pos="10304780" algn="l"/>
              </a:tabLst>
              <a:defRPr lang="en-US" sz="3200" b="1" i="0" kern="1200" spc="300" baseline="0" dirty="0">
                <a:solidFill>
                  <a:srgbClr val="FFFFFF"/>
                </a:solidFill>
                <a:latin typeface="Obviously Extd Blck" pitchFamily="82" charset="77"/>
                <a:ea typeface="+mn-ea"/>
                <a:cs typeface="Obviously Extd Blck" pitchFamily="82" charset="77"/>
              </a:defRPr>
            </a:lvl1pPr>
          </a:lstStyle>
          <a:p>
            <a:r>
              <a:rPr lang="en-US" dirty="0"/>
              <a:t>CLICK </a:t>
            </a:r>
            <a:br>
              <a:rPr lang="en-US" dirty="0"/>
            </a:br>
            <a:r>
              <a:rPr lang="en-US" dirty="0"/>
              <a:t>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p:ph sz="quarter" idx="10" hasCustomPrompt="1"/>
          </p:nvPr>
        </p:nvSpPr>
        <p:spPr>
          <a:xfrm>
            <a:off x="808072" y="4024811"/>
            <a:ext cx="3179137" cy="940594"/>
          </a:xfrm>
        </p:spPr>
        <p:txBody>
          <a:bodyPr lIns="0" tIns="0" rIns="0" bIns="0" anchor="ctr" anchorCtr="0">
            <a:noAutofit/>
          </a:bodyPr>
          <a:lstStyle>
            <a:lvl1pPr marL="0" indent="0" algn="ctr" defTabSz="914400" rtl="0" eaLnBrk="1" latinLnBrk="0" hangingPunct="1">
              <a:lnSpc>
                <a:spcPct val="100000"/>
              </a:lnSpc>
              <a:spcBef>
                <a:spcPts val="120"/>
              </a:spcBef>
              <a:buNone/>
              <a:tabLst>
                <a:tab pos="1349375" algn="l"/>
                <a:tab pos="2849245" algn="l"/>
              </a:tabLst>
              <a:defRPr lang="en-US" sz="1400" b="1" i="1" kern="1200" spc="200" baseline="0" dirty="0" smtClean="0">
                <a:solidFill>
                  <a:schemeClr val="accent2"/>
                </a:solidFill>
                <a:latin typeface="Gentona SemiBold Italic" pitchFamily="2" charset="77"/>
                <a:ea typeface="+mj-ea"/>
                <a:cs typeface="Gentona SemiBold Italic" pitchFamily="2" charset="77"/>
              </a:defRPr>
            </a:lvl1pPr>
          </a:lstStyle>
          <a:p>
            <a:pPr lvl="0"/>
            <a:r>
              <a:rPr lang="en-US" dirty="0"/>
              <a:t>CLICK TO ADD SUBTITLE OR FURTHER DESCRIPTION, AS NECESSARY – CAN BE MULTIPLE LINES</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p:ph sz="quarter" idx="11" hasCustomPrompt="1"/>
          </p:nvPr>
        </p:nvSpPr>
        <p:spPr>
          <a:xfrm>
            <a:off x="425301" y="5917253"/>
            <a:ext cx="5901071" cy="172452"/>
          </a:xfrm>
        </p:spPr>
        <p:txBody>
          <a:bodyPr lIns="0" tIns="0" rIns="0" bIns="0">
            <a:noAutofit/>
          </a:bodyPr>
          <a:lstStyle>
            <a:lvl1pPr marL="0" indent="0" algn="l">
              <a:buNone/>
              <a:defRPr sz="1400" b="1" i="0" spc="300">
                <a:solidFill>
                  <a:srgbClr val="FFFFFF"/>
                </a:solidFill>
                <a:latin typeface="Gentona Book" pitchFamily="2" charset="77"/>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p:ph sz="quarter" idx="12" hasCustomPrompt="1"/>
          </p:nvPr>
        </p:nvSpPr>
        <p:spPr>
          <a:xfrm>
            <a:off x="425301" y="6132236"/>
            <a:ext cx="5901070" cy="116683"/>
          </a:xfrm>
        </p:spPr>
        <p:txBody>
          <a:bodyPr lIns="0" tIns="0" rIns="0" bIns="0">
            <a:noAutofit/>
          </a:bodyPr>
          <a:lstStyle>
            <a:lvl1pPr marL="0" indent="0" algn="l">
              <a:buNone/>
              <a:defRPr lang="en-US" sz="1100" b="1" i="1" kern="1200" spc="0" dirty="0">
                <a:solidFill>
                  <a:srgbClr val="FFFFFF"/>
                </a:solidFill>
                <a:latin typeface="Gentona SemiBold Italic" pitchFamily="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PRESENTER NAME</a:t>
            </a:r>
          </a:p>
        </p:txBody>
      </p:sp>
      <p:sp>
        <p:nvSpPr>
          <p:cNvPr id="3" name="Rounded Rectangle 2">
            <a:extLst>
              <a:ext uri="{FF2B5EF4-FFF2-40B4-BE49-F238E27FC236}">
                <a16:creationId xmlns:a16="http://schemas.microsoft.com/office/drawing/2014/main" id="{CA4636FA-A953-E546-9AEE-E9B8C6D4B1DE}"/>
              </a:ext>
            </a:extLst>
          </p:cNvPr>
          <p:cNvSpPr/>
          <p:nvPr userDrawn="1"/>
        </p:nvSpPr>
        <p:spPr>
          <a:xfrm>
            <a:off x="425301" y="3982138"/>
            <a:ext cx="3944680" cy="983267"/>
          </a:xfrm>
          <a:prstGeom prst="roundRect">
            <a:avLst>
              <a:gd name="adj" fmla="val 5000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4040F81-EBC7-CF4E-A5CD-C387BCEDA4DB}"/>
              </a:ext>
            </a:extLst>
          </p:cNvPr>
          <p:cNvCxnSpPr>
            <a:cxnSpLocks/>
          </p:cNvCxnSpPr>
          <p:nvPr userDrawn="1"/>
        </p:nvCxnSpPr>
        <p:spPr>
          <a:xfrm>
            <a:off x="4369981" y="4476307"/>
            <a:ext cx="1275907"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5702B6BC-20CD-5044-81F3-48EC74AD0B3C}"/>
              </a:ext>
            </a:extLst>
          </p:cNvPr>
          <p:cNvSpPr>
            <a:spLocks noGrp="1"/>
          </p:cNvSpPr>
          <p:nvPr>
            <p:ph type="pic" sz="quarter" idx="13" hasCustomPrompt="1"/>
          </p:nvPr>
        </p:nvSpPr>
        <p:spPr>
          <a:xfrm>
            <a:off x="6631486" y="553279"/>
            <a:ext cx="5278437" cy="5751439"/>
          </a:xfrm>
          <a:solidFill>
            <a:srgbClr val="FFFFFF"/>
          </a:solidFill>
        </p:spPr>
        <p:txBody>
          <a:bodyPr/>
          <a:lstStyle/>
          <a:p>
            <a:r>
              <a:rPr lang="en-US" dirty="0"/>
              <a:t>CLICK TO ADD PICTURE</a:t>
            </a:r>
          </a:p>
        </p:txBody>
      </p:sp>
      <p:pic>
        <p:nvPicPr>
          <p:cNvPr id="19" name="Picture 18">
            <a:extLst>
              <a:ext uri="{FF2B5EF4-FFF2-40B4-BE49-F238E27FC236}">
                <a16:creationId xmlns:a16="http://schemas.microsoft.com/office/drawing/2014/main" id="{C3A6BF86-7AA4-A140-8A00-0AA3DD82E30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5301" y="436620"/>
            <a:ext cx="998777" cy="998777"/>
          </a:xfrm>
          <a:prstGeom prst="rect">
            <a:avLst/>
          </a:prstGeom>
        </p:spPr>
      </p:pic>
    </p:spTree>
    <p:extLst>
      <p:ext uri="{BB962C8B-B14F-4D97-AF65-F5344CB8AC3E}">
        <p14:creationId xmlns:p14="http://schemas.microsoft.com/office/powerpoint/2010/main" val="1232890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061103"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3913624" y="1731963"/>
            <a:ext cx="4125195"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3913624" y="5108946"/>
            <a:ext cx="4125195" cy="1358900"/>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59" name="Group 58">
            <a:extLst>
              <a:ext uri="{FF2B5EF4-FFF2-40B4-BE49-F238E27FC236}">
                <a16:creationId xmlns:a16="http://schemas.microsoft.com/office/drawing/2014/main" id="{FA947BC9-9906-B044-B30A-68982AC5136D}"/>
              </a:ext>
            </a:extLst>
          </p:cNvPr>
          <p:cNvGrpSpPr/>
          <p:nvPr userDrawn="1"/>
        </p:nvGrpSpPr>
        <p:grpSpPr>
          <a:xfrm>
            <a:off x="97535" y="2509520"/>
            <a:ext cx="11692119" cy="1930400"/>
            <a:chOff x="240378" y="4083645"/>
            <a:chExt cx="19619509" cy="3664909"/>
          </a:xfrm>
        </p:grpSpPr>
        <p:sp>
          <p:nvSpPr>
            <p:cNvPr id="60" name="object 7">
              <a:extLst>
                <a:ext uri="{FF2B5EF4-FFF2-40B4-BE49-F238E27FC236}">
                  <a16:creationId xmlns:a16="http://schemas.microsoft.com/office/drawing/2014/main" id="{80640D98-B291-6645-8306-3D8792CF6CE6}"/>
                </a:ext>
              </a:extLst>
            </p:cNvPr>
            <p:cNvSpPr/>
            <p:nvPr/>
          </p:nvSpPr>
          <p:spPr>
            <a:xfrm>
              <a:off x="624383" y="5628289"/>
              <a:ext cx="0" cy="1638935"/>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61" name="object 8">
              <a:extLst>
                <a:ext uri="{FF2B5EF4-FFF2-40B4-BE49-F238E27FC236}">
                  <a16:creationId xmlns:a16="http://schemas.microsoft.com/office/drawing/2014/main" id="{485D1293-9E15-A748-8D58-D23ACDC46398}"/>
                </a:ext>
              </a:extLst>
            </p:cNvPr>
            <p:cNvSpPr/>
            <p:nvPr/>
          </p:nvSpPr>
          <p:spPr>
            <a:xfrm>
              <a:off x="5883289" y="5628293"/>
              <a:ext cx="0" cy="1161415"/>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6314331" y="5628289"/>
              <a:ext cx="0" cy="1743710"/>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63" name="object 10">
              <a:extLst>
                <a:ext uri="{FF2B5EF4-FFF2-40B4-BE49-F238E27FC236}">
                  <a16:creationId xmlns:a16="http://schemas.microsoft.com/office/drawing/2014/main" id="{0510D2EC-A71E-5248-875A-9E734ACDE9E7}"/>
                </a:ext>
              </a:extLst>
            </p:cNvPr>
            <p:cNvSpPr/>
            <p:nvPr/>
          </p:nvSpPr>
          <p:spPr>
            <a:xfrm>
              <a:off x="18261610"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11">
              <a:extLst>
                <a:ext uri="{FF2B5EF4-FFF2-40B4-BE49-F238E27FC236}">
                  <a16:creationId xmlns:a16="http://schemas.microsoft.com/office/drawing/2014/main" id="{00003A82-A8D8-4946-A2FE-151872D24A0D}"/>
                </a:ext>
              </a:extLst>
            </p:cNvPr>
            <p:cNvSpPr/>
            <p:nvPr/>
          </p:nvSpPr>
          <p:spPr>
            <a:xfrm>
              <a:off x="13788576"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12">
              <a:extLst>
                <a:ext uri="{FF2B5EF4-FFF2-40B4-BE49-F238E27FC236}">
                  <a16:creationId xmlns:a16="http://schemas.microsoft.com/office/drawing/2014/main" id="{2E7A9E87-646F-954A-A25B-73D09AF5CD97}"/>
                </a:ext>
              </a:extLst>
            </p:cNvPr>
            <p:cNvSpPr/>
            <p:nvPr/>
          </p:nvSpPr>
          <p:spPr>
            <a:xfrm>
              <a:off x="19723173"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13">
              <a:extLst>
                <a:ext uri="{FF2B5EF4-FFF2-40B4-BE49-F238E27FC236}">
                  <a16:creationId xmlns:a16="http://schemas.microsoft.com/office/drawing/2014/main" id="{4A27ADFE-F218-1B4A-809E-4320DF9C97B4}"/>
                </a:ext>
              </a:extLst>
            </p:cNvPr>
            <p:cNvSpPr/>
            <p:nvPr/>
          </p:nvSpPr>
          <p:spPr>
            <a:xfrm>
              <a:off x="14830765" y="5664881"/>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67" name="object 14">
              <a:extLst>
                <a:ext uri="{FF2B5EF4-FFF2-40B4-BE49-F238E27FC236}">
                  <a16:creationId xmlns:a16="http://schemas.microsoft.com/office/drawing/2014/main" id="{6F5A039D-511F-9447-B200-3F6C26112F42}"/>
                </a:ext>
              </a:extLst>
            </p:cNvPr>
            <p:cNvSpPr/>
            <p:nvPr/>
          </p:nvSpPr>
          <p:spPr>
            <a:xfrm>
              <a:off x="16253153" y="5628289"/>
              <a:ext cx="0" cy="2120265"/>
            </a:xfrm>
            <a:custGeom>
              <a:avLst/>
              <a:gdLst/>
              <a:ahLst/>
              <a:cxnLst/>
              <a:rect l="l" t="t" r="r" b="b"/>
              <a:pathLst>
                <a:path h="2120265">
                  <a:moveTo>
                    <a:pt x="0" y="2120165"/>
                  </a:moveTo>
                  <a:lnTo>
                    <a:pt x="0" y="0"/>
                  </a:lnTo>
                </a:path>
              </a:pathLst>
            </a:custGeom>
            <a:ln w="13695">
              <a:solidFill>
                <a:schemeClr val="accent1"/>
              </a:solidFill>
            </a:ln>
          </p:spPr>
          <p:txBody>
            <a:bodyPr wrap="square" lIns="0" tIns="0" rIns="0" bIns="0" rtlCol="0"/>
            <a:lstStyle/>
            <a:p>
              <a:endParaRPr/>
            </a:p>
          </p:txBody>
        </p:sp>
        <p:sp>
          <p:nvSpPr>
            <p:cNvPr id="68" name="object 15">
              <a:extLst>
                <a:ext uri="{FF2B5EF4-FFF2-40B4-BE49-F238E27FC236}">
                  <a16:creationId xmlns:a16="http://schemas.microsoft.com/office/drawing/2014/main" id="{5F695F29-C382-AA46-9441-79AFBB33D895}"/>
                </a:ext>
              </a:extLst>
            </p:cNvPr>
            <p:cNvSpPr/>
            <p:nvPr/>
          </p:nvSpPr>
          <p:spPr>
            <a:xfrm>
              <a:off x="14198365" y="5628289"/>
              <a:ext cx="0" cy="1638935"/>
            </a:xfrm>
            <a:custGeom>
              <a:avLst/>
              <a:gdLst/>
              <a:ahLst/>
              <a:cxnLst/>
              <a:rect l="l" t="t" r="r" b="b"/>
              <a:pathLst>
                <a:path h="1638934">
                  <a:moveTo>
                    <a:pt x="0" y="1638505"/>
                  </a:moveTo>
                  <a:lnTo>
                    <a:pt x="0" y="0"/>
                  </a:lnTo>
                </a:path>
              </a:pathLst>
            </a:custGeom>
            <a:ln w="13695">
              <a:solidFill>
                <a:schemeClr val="accent1"/>
              </a:solidFill>
            </a:ln>
          </p:spPr>
          <p:txBody>
            <a:bodyPr wrap="square" lIns="0" tIns="0" rIns="0" bIns="0" rtlCol="0"/>
            <a:lstStyle/>
            <a:p>
              <a:endParaRPr/>
            </a:p>
          </p:txBody>
        </p:sp>
        <p:sp>
          <p:nvSpPr>
            <p:cNvPr id="69" name="object 16">
              <a:extLst>
                <a:ext uri="{FF2B5EF4-FFF2-40B4-BE49-F238E27FC236}">
                  <a16:creationId xmlns:a16="http://schemas.microsoft.com/office/drawing/2014/main" id="{CF57C7E7-236E-5747-BC21-2B7A4B310971}"/>
                </a:ext>
              </a:extLst>
            </p:cNvPr>
            <p:cNvSpPr/>
            <p:nvPr/>
          </p:nvSpPr>
          <p:spPr>
            <a:xfrm>
              <a:off x="17238634"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70" name="object 17">
              <a:extLst>
                <a:ext uri="{FF2B5EF4-FFF2-40B4-BE49-F238E27FC236}">
                  <a16:creationId xmlns:a16="http://schemas.microsoft.com/office/drawing/2014/main" id="{CC2F267F-D852-5644-A8EB-E3C0A50285D5}"/>
                </a:ext>
              </a:extLst>
            </p:cNvPr>
            <p:cNvSpPr/>
            <p:nvPr/>
          </p:nvSpPr>
          <p:spPr>
            <a:xfrm>
              <a:off x="17336739"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71" name="object 18">
              <a:extLst>
                <a:ext uri="{FF2B5EF4-FFF2-40B4-BE49-F238E27FC236}">
                  <a16:creationId xmlns:a16="http://schemas.microsoft.com/office/drawing/2014/main" id="{3D4CEAB5-907E-354D-8BBC-52D2B8327B31}"/>
                </a:ext>
              </a:extLst>
            </p:cNvPr>
            <p:cNvSpPr/>
            <p:nvPr/>
          </p:nvSpPr>
          <p:spPr>
            <a:xfrm>
              <a:off x="16334886" y="4083645"/>
              <a:ext cx="0" cy="1825625"/>
            </a:xfrm>
            <a:custGeom>
              <a:avLst/>
              <a:gdLst/>
              <a:ahLst/>
              <a:cxnLst/>
              <a:rect l="l" t="t" r="r" b="b"/>
              <a:pathLst>
                <a:path h="1825625">
                  <a:moveTo>
                    <a:pt x="0" y="1825002"/>
                  </a:moveTo>
                  <a:lnTo>
                    <a:pt x="0" y="0"/>
                  </a:lnTo>
                </a:path>
              </a:pathLst>
            </a:custGeom>
            <a:ln w="32742">
              <a:solidFill>
                <a:schemeClr val="accent1"/>
              </a:solidFill>
            </a:ln>
          </p:spPr>
          <p:txBody>
            <a:bodyPr wrap="square" lIns="0" tIns="0" rIns="0" bIns="0" rtlCol="0"/>
            <a:lstStyle/>
            <a:p>
              <a:endParaRPr/>
            </a:p>
          </p:txBody>
        </p:sp>
        <p:sp>
          <p:nvSpPr>
            <p:cNvPr id="72" name="object 19">
              <a:extLst>
                <a:ext uri="{FF2B5EF4-FFF2-40B4-BE49-F238E27FC236}">
                  <a16:creationId xmlns:a16="http://schemas.microsoft.com/office/drawing/2014/main" id="{31417C22-3690-3742-9682-F5F58C88724E}"/>
                </a:ext>
              </a:extLst>
            </p:cNvPr>
            <p:cNvSpPr/>
            <p:nvPr/>
          </p:nvSpPr>
          <p:spPr>
            <a:xfrm>
              <a:off x="15884107"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73" name="object 20">
              <a:extLst>
                <a:ext uri="{FF2B5EF4-FFF2-40B4-BE49-F238E27FC236}">
                  <a16:creationId xmlns:a16="http://schemas.microsoft.com/office/drawing/2014/main" id="{DABB4064-C1A1-9F42-94FD-38CFE3331A7A}"/>
                </a:ext>
              </a:extLst>
            </p:cNvPr>
            <p:cNvSpPr/>
            <p:nvPr/>
          </p:nvSpPr>
          <p:spPr>
            <a:xfrm>
              <a:off x="14896851"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74" name="object 21">
              <a:extLst>
                <a:ext uri="{FF2B5EF4-FFF2-40B4-BE49-F238E27FC236}">
                  <a16:creationId xmlns:a16="http://schemas.microsoft.com/office/drawing/2014/main" id="{80E89B1B-8A92-3848-8A50-1F65449BC0E6}"/>
                </a:ext>
              </a:extLst>
            </p:cNvPr>
            <p:cNvSpPr/>
            <p:nvPr/>
          </p:nvSpPr>
          <p:spPr>
            <a:xfrm>
              <a:off x="13823475"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5" name="object 22">
              <a:extLst>
                <a:ext uri="{FF2B5EF4-FFF2-40B4-BE49-F238E27FC236}">
                  <a16:creationId xmlns:a16="http://schemas.microsoft.com/office/drawing/2014/main" id="{62EEBB27-1388-1E46-8386-E27D84C15447}"/>
                </a:ext>
              </a:extLst>
            </p:cNvPr>
            <p:cNvSpPr/>
            <p:nvPr/>
          </p:nvSpPr>
          <p:spPr>
            <a:xfrm>
              <a:off x="19859887"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6366464" y="4738306"/>
              <a:ext cx="0" cy="1170940"/>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77" name="object 24">
              <a:extLst>
                <a:ext uri="{FF2B5EF4-FFF2-40B4-BE49-F238E27FC236}">
                  <a16:creationId xmlns:a16="http://schemas.microsoft.com/office/drawing/2014/main" id="{66CDEB0C-3566-4D45-9173-B6CB35F86EA4}"/>
                </a:ext>
              </a:extLst>
            </p:cNvPr>
            <p:cNvSpPr/>
            <p:nvPr/>
          </p:nvSpPr>
          <p:spPr>
            <a:xfrm>
              <a:off x="18313743" y="4270142"/>
              <a:ext cx="0" cy="1638935"/>
            </a:xfrm>
            <a:custGeom>
              <a:avLst/>
              <a:gdLst/>
              <a:ahLst/>
              <a:cxnLst/>
              <a:rect l="l" t="t" r="r" b="b"/>
              <a:pathLst>
                <a:path h="1638935">
                  <a:moveTo>
                    <a:pt x="0" y="1638505"/>
                  </a:moveTo>
                  <a:lnTo>
                    <a:pt x="0" y="0"/>
                  </a:lnTo>
                </a:path>
              </a:pathLst>
            </a:custGeom>
            <a:ln w="10125">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5945333" y="4334946"/>
              <a:ext cx="0" cy="1574165"/>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sp>
          <p:nvSpPr>
            <p:cNvPr id="81" name="object 28">
              <a:extLst>
                <a:ext uri="{FF2B5EF4-FFF2-40B4-BE49-F238E27FC236}">
                  <a16:creationId xmlns:a16="http://schemas.microsoft.com/office/drawing/2014/main" id="{A86B55A8-AD85-8148-87D5-A2371C99D8D2}"/>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420780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5" name="Slide Number Placeholder 4">
            <a:extLst>
              <a:ext uri="{FF2B5EF4-FFF2-40B4-BE49-F238E27FC236}">
                <a16:creationId xmlns:a16="http://schemas.microsoft.com/office/drawing/2014/main" id="{F62A5DB0-4924-BB49-820C-024D595F7CA7}"/>
              </a:ext>
            </a:extLst>
          </p:cNvPr>
          <p:cNvSpPr>
            <a:spLocks noGrp="1"/>
          </p:cNvSpPr>
          <p:nvPr>
            <p:ph type="sldNum" sz="quarter" idx="12"/>
          </p:nvPr>
        </p:nvSpPr>
        <p:spPr>
          <a:xfrm>
            <a:off x="9448800" y="6467846"/>
            <a:ext cx="2743200" cy="365125"/>
          </a:xfrm>
        </p:spPr>
        <p:txBody>
          <a:bodyPr/>
          <a:lstStyle>
            <a:lvl1pPr>
              <a:defRPr b="1" i="0">
                <a:solidFill>
                  <a:srgbClr val="FFFFFF"/>
                </a:solidFill>
                <a:latin typeface="Gentona Book" pitchFamily="2" charset="77"/>
              </a:defRPr>
            </a:lvl1pPr>
          </a:lstStyle>
          <a:p>
            <a:fld id="{56B21313-48D6-BF45-9C7F-8CB603AB36D7}" type="slidenum">
              <a:rPr lang="en-US" smtClean="0"/>
              <a:pPr/>
              <a:t>‹#›</a:t>
            </a:fld>
            <a:endParaRPr lang="en-US"/>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1364929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034820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160880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tx2"/>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sp>
        <p:nvSpPr>
          <p:cNvPr id="35" name="Slide Number Placeholder 5">
            <a:extLst>
              <a:ext uri="{FF2B5EF4-FFF2-40B4-BE49-F238E27FC236}">
                <a16:creationId xmlns:a16="http://schemas.microsoft.com/office/drawing/2014/main" id="{78A0251E-E929-4449-AC90-A2E9CBD31DCB}"/>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888222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308344" y="1"/>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3270417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3565959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DE187-6892-7948-B7CC-209A3FFE235C}"/>
              </a:ext>
            </a:extLst>
          </p:cNvPr>
          <p:cNvSpPr>
            <a:spLocks noGrp="1"/>
          </p:cNvSpPr>
          <p:nvPr>
            <p:ph type="title"/>
          </p:nvPr>
        </p:nvSpPr>
        <p:spPr>
          <a:xfrm>
            <a:off x="720507" y="3305975"/>
            <a:ext cx="2892488" cy="691868"/>
          </a:xfrm>
        </p:spPr>
        <p:txBody>
          <a:bodyPr/>
          <a:lstStyle/>
          <a:p>
            <a:r>
              <a:rPr lang="en-US" dirty="0"/>
              <a:t>GEC Communications Subcommittee</a:t>
            </a:r>
          </a:p>
        </p:txBody>
      </p:sp>
      <p:sp>
        <p:nvSpPr>
          <p:cNvPr id="3" name="Text Placeholder 2">
            <a:extLst>
              <a:ext uri="{FF2B5EF4-FFF2-40B4-BE49-F238E27FC236}">
                <a16:creationId xmlns:a16="http://schemas.microsoft.com/office/drawing/2014/main" id="{2A7C59EB-92B5-7A4E-8E20-F0B82E29D60A}"/>
              </a:ext>
            </a:extLst>
          </p:cNvPr>
          <p:cNvSpPr>
            <a:spLocks noGrp="1"/>
          </p:cNvSpPr>
          <p:nvPr>
            <p:ph type="body" sz="quarter" idx="17"/>
          </p:nvPr>
        </p:nvSpPr>
        <p:spPr/>
        <p:txBody>
          <a:bodyPr/>
          <a:lstStyle/>
          <a:p>
            <a:r>
              <a:rPr lang="en-US" dirty="0"/>
              <a:t>SECTION 1</a:t>
            </a:r>
          </a:p>
        </p:txBody>
      </p:sp>
      <p:sp>
        <p:nvSpPr>
          <p:cNvPr id="4" name="Text Placeholder 3">
            <a:extLst>
              <a:ext uri="{FF2B5EF4-FFF2-40B4-BE49-F238E27FC236}">
                <a16:creationId xmlns:a16="http://schemas.microsoft.com/office/drawing/2014/main" id="{BDAC5FFD-90D4-F849-AD63-173147BE2D0E}"/>
              </a:ext>
            </a:extLst>
          </p:cNvPr>
          <p:cNvSpPr>
            <a:spLocks noGrp="1"/>
          </p:cNvSpPr>
          <p:nvPr>
            <p:ph type="body" sz="quarter" idx="18"/>
          </p:nvPr>
        </p:nvSpPr>
        <p:spPr/>
        <p:txBody>
          <a:bodyPr/>
          <a:lstStyle/>
          <a:p>
            <a:r>
              <a:rPr lang="en-US" dirty="0"/>
              <a:t>Before reconvening the broader Public Speaking Workgroup that provided guidelines for GE-C changes to incorporate public speaking into State Core Courses, the GEC Communications Subcommittee met to look at how oral communication might be further integrated into General Education.</a:t>
            </a:r>
          </a:p>
        </p:txBody>
      </p:sp>
      <p:sp>
        <p:nvSpPr>
          <p:cNvPr id="5" name="Text Placeholder 4">
            <a:extLst>
              <a:ext uri="{FF2B5EF4-FFF2-40B4-BE49-F238E27FC236}">
                <a16:creationId xmlns:a16="http://schemas.microsoft.com/office/drawing/2014/main" id="{C20D74CA-9645-9144-8498-97D33BE410EC}"/>
              </a:ext>
            </a:extLst>
          </p:cNvPr>
          <p:cNvSpPr>
            <a:spLocks noGrp="1"/>
          </p:cNvSpPr>
          <p:nvPr>
            <p:ph type="body" sz="quarter" idx="19"/>
          </p:nvPr>
        </p:nvSpPr>
        <p:spPr>
          <a:xfrm>
            <a:off x="4997931" y="4740952"/>
            <a:ext cx="5305425" cy="1643070"/>
          </a:xfrm>
        </p:spPr>
        <p:txBody>
          <a:bodyPr/>
          <a:lstStyle/>
          <a:p>
            <a:r>
              <a:rPr lang="en-US" dirty="0"/>
              <a:t>Scope:</a:t>
            </a:r>
          </a:p>
          <a:p>
            <a:pPr marL="508000" lvl="1" indent="-165100">
              <a:spcBef>
                <a:spcPts val="0"/>
              </a:spcBef>
              <a:buFont typeface="Arial" panose="020B0604020202020204" pitchFamily="34" charset="0"/>
              <a:buChar char="•"/>
            </a:pPr>
            <a:r>
              <a:rPr lang="en-US" dirty="0"/>
              <a:t>Public Speaking Workgroup may look into badging, certificate, and other credentials</a:t>
            </a:r>
          </a:p>
          <a:p>
            <a:pPr marL="508000" lvl="1" indent="-165100">
              <a:spcBef>
                <a:spcPts val="0"/>
              </a:spcBef>
              <a:buFont typeface="Arial" panose="020B0604020202020204" pitchFamily="34" charset="0"/>
              <a:buChar char="•"/>
            </a:pPr>
            <a:r>
              <a:rPr lang="en-US" dirty="0"/>
              <a:t>GEC Communications Subcommittee looking specifically at how Public Speaking might integrate within General Education</a:t>
            </a:r>
          </a:p>
          <a:p>
            <a:endParaRPr lang="en-US" dirty="0"/>
          </a:p>
        </p:txBody>
      </p:sp>
    </p:spTree>
    <p:extLst>
      <p:ext uri="{BB962C8B-B14F-4D97-AF65-F5344CB8AC3E}">
        <p14:creationId xmlns:p14="http://schemas.microsoft.com/office/powerpoint/2010/main" val="2807004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DE187-6892-7948-B7CC-209A3FFE235C}"/>
              </a:ext>
            </a:extLst>
          </p:cNvPr>
          <p:cNvSpPr>
            <a:spLocks noGrp="1"/>
          </p:cNvSpPr>
          <p:nvPr>
            <p:ph type="title"/>
          </p:nvPr>
        </p:nvSpPr>
        <p:spPr>
          <a:xfrm>
            <a:off x="720507" y="3305975"/>
            <a:ext cx="2892488" cy="691868"/>
          </a:xfrm>
        </p:spPr>
        <p:txBody>
          <a:bodyPr/>
          <a:lstStyle/>
          <a:p>
            <a:r>
              <a:rPr lang="en-US" dirty="0"/>
              <a:t>Background – Seats Needed for a University-Wide Requirement</a:t>
            </a:r>
          </a:p>
        </p:txBody>
      </p:sp>
      <p:sp>
        <p:nvSpPr>
          <p:cNvPr id="3" name="Text Placeholder 2">
            <a:extLst>
              <a:ext uri="{FF2B5EF4-FFF2-40B4-BE49-F238E27FC236}">
                <a16:creationId xmlns:a16="http://schemas.microsoft.com/office/drawing/2014/main" id="{2A7C59EB-92B5-7A4E-8E20-F0B82E29D60A}"/>
              </a:ext>
            </a:extLst>
          </p:cNvPr>
          <p:cNvSpPr>
            <a:spLocks noGrp="1"/>
          </p:cNvSpPr>
          <p:nvPr>
            <p:ph type="body" sz="quarter" idx="17"/>
          </p:nvPr>
        </p:nvSpPr>
        <p:spPr/>
        <p:txBody>
          <a:bodyPr/>
          <a:lstStyle/>
          <a:p>
            <a:r>
              <a:rPr lang="en-US" dirty="0"/>
              <a:t>SECTION 2</a:t>
            </a:r>
          </a:p>
        </p:txBody>
      </p:sp>
      <p:sp>
        <p:nvSpPr>
          <p:cNvPr id="4" name="Text Placeholder 3">
            <a:extLst>
              <a:ext uri="{FF2B5EF4-FFF2-40B4-BE49-F238E27FC236}">
                <a16:creationId xmlns:a16="http://schemas.microsoft.com/office/drawing/2014/main" id="{BDAC5FFD-90D4-F849-AD63-173147BE2D0E}"/>
              </a:ext>
            </a:extLst>
          </p:cNvPr>
          <p:cNvSpPr>
            <a:spLocks noGrp="1"/>
          </p:cNvSpPr>
          <p:nvPr>
            <p:ph type="body" sz="quarter" idx="18"/>
          </p:nvPr>
        </p:nvSpPr>
        <p:spPr/>
        <p:txBody>
          <a:bodyPr/>
          <a:lstStyle/>
          <a:p>
            <a:r>
              <a:rPr lang="en-US" dirty="0"/>
              <a:t>Many colleges such as Agricultural and Life Sciences require Public Speaking of some kind.  32 majors, representing about 3500 students at any given time, require SPC2608 or an equivalent.*</a:t>
            </a:r>
          </a:p>
        </p:txBody>
      </p:sp>
      <p:sp>
        <p:nvSpPr>
          <p:cNvPr id="5" name="Text Placeholder 4">
            <a:extLst>
              <a:ext uri="{FF2B5EF4-FFF2-40B4-BE49-F238E27FC236}">
                <a16:creationId xmlns:a16="http://schemas.microsoft.com/office/drawing/2014/main" id="{C20D74CA-9645-9144-8498-97D33BE410EC}"/>
              </a:ext>
            </a:extLst>
          </p:cNvPr>
          <p:cNvSpPr>
            <a:spLocks noGrp="1"/>
          </p:cNvSpPr>
          <p:nvPr>
            <p:ph type="body" sz="quarter" idx="19"/>
          </p:nvPr>
        </p:nvSpPr>
        <p:spPr>
          <a:xfrm>
            <a:off x="4997931" y="4740952"/>
            <a:ext cx="5305425" cy="1643070"/>
          </a:xfrm>
        </p:spPr>
        <p:txBody>
          <a:bodyPr/>
          <a:lstStyle/>
          <a:p>
            <a:r>
              <a:rPr lang="en-US" dirty="0"/>
              <a:t>Notes:</a:t>
            </a:r>
          </a:p>
          <a:p>
            <a:pPr marL="508000" lvl="1" indent="-165100">
              <a:spcBef>
                <a:spcPts val="0"/>
              </a:spcBef>
              <a:buFont typeface="Arial" panose="020B0604020202020204" pitchFamily="34" charset="0"/>
              <a:buChar char="•"/>
            </a:pPr>
            <a:r>
              <a:rPr lang="en-US" dirty="0"/>
              <a:t>About 700 students transfer in SPC2608 annually*</a:t>
            </a:r>
          </a:p>
          <a:p>
            <a:pPr marL="508000" lvl="1" indent="-165100">
              <a:spcBef>
                <a:spcPts val="0"/>
              </a:spcBef>
              <a:buFont typeface="Arial" panose="020B0604020202020204" pitchFamily="34" charset="0"/>
              <a:buChar char="•"/>
            </a:pPr>
            <a:r>
              <a:rPr lang="en-US" dirty="0"/>
              <a:t>GEC Communications Subcommittee looking specifically at how Public Speaking might integrate within General Education*</a:t>
            </a:r>
          </a:p>
          <a:p>
            <a:pPr marL="508000" lvl="1" indent="-165100">
              <a:spcBef>
                <a:spcPts val="0"/>
              </a:spcBef>
              <a:buFont typeface="Arial" panose="020B0604020202020204" pitchFamily="34" charset="0"/>
              <a:buChar char="•"/>
            </a:pPr>
            <a:r>
              <a:rPr lang="en-US" dirty="0"/>
              <a:t>We would need approximately 3700 new seats in SPC2608 or an  equivalent course to meet demand if we required it of all students (double current capacity)*</a:t>
            </a:r>
          </a:p>
          <a:p>
            <a:endParaRPr lang="en-US" dirty="0"/>
          </a:p>
        </p:txBody>
      </p:sp>
      <p:sp>
        <p:nvSpPr>
          <p:cNvPr id="6" name="TextBox 5">
            <a:extLst>
              <a:ext uri="{FF2B5EF4-FFF2-40B4-BE49-F238E27FC236}">
                <a16:creationId xmlns:a16="http://schemas.microsoft.com/office/drawing/2014/main" id="{598D4FE7-5185-9675-5A5A-2843012D8993}"/>
              </a:ext>
            </a:extLst>
          </p:cNvPr>
          <p:cNvSpPr txBox="1"/>
          <p:nvPr/>
        </p:nvSpPr>
        <p:spPr>
          <a:xfrm>
            <a:off x="8892329" y="6476872"/>
            <a:ext cx="2281806" cy="230832"/>
          </a:xfrm>
          <a:prstGeom prst="rect">
            <a:avLst/>
          </a:prstGeom>
          <a:noFill/>
        </p:spPr>
        <p:txBody>
          <a:bodyPr wrap="square" rtlCol="0">
            <a:spAutoFit/>
          </a:bodyPr>
          <a:lstStyle/>
          <a:p>
            <a:r>
              <a:rPr lang="en-US" sz="900" dirty="0">
                <a:solidFill>
                  <a:schemeClr val="bg1"/>
                </a:solidFill>
                <a:latin typeface="Gentona Medium"/>
              </a:rPr>
              <a:t>* Source: CLAS Academic Advising Analysis</a:t>
            </a:r>
          </a:p>
        </p:txBody>
      </p:sp>
    </p:spTree>
    <p:extLst>
      <p:ext uri="{BB962C8B-B14F-4D97-AF65-F5344CB8AC3E}">
        <p14:creationId xmlns:p14="http://schemas.microsoft.com/office/powerpoint/2010/main" val="238204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DE187-6892-7948-B7CC-209A3FFE235C}"/>
              </a:ext>
            </a:extLst>
          </p:cNvPr>
          <p:cNvSpPr>
            <a:spLocks noGrp="1"/>
          </p:cNvSpPr>
          <p:nvPr>
            <p:ph type="title"/>
          </p:nvPr>
        </p:nvSpPr>
        <p:spPr>
          <a:xfrm>
            <a:off x="720506" y="3305975"/>
            <a:ext cx="3406877" cy="691868"/>
          </a:xfrm>
        </p:spPr>
        <p:txBody>
          <a:bodyPr/>
          <a:lstStyle/>
          <a:p>
            <a:r>
              <a:rPr lang="en-US" dirty="0"/>
              <a:t>Options for Integrating Public Speaking/Oral Communication into General Education</a:t>
            </a:r>
          </a:p>
        </p:txBody>
      </p:sp>
      <p:sp>
        <p:nvSpPr>
          <p:cNvPr id="3" name="Text Placeholder 2">
            <a:extLst>
              <a:ext uri="{FF2B5EF4-FFF2-40B4-BE49-F238E27FC236}">
                <a16:creationId xmlns:a16="http://schemas.microsoft.com/office/drawing/2014/main" id="{2A7C59EB-92B5-7A4E-8E20-F0B82E29D60A}"/>
              </a:ext>
            </a:extLst>
          </p:cNvPr>
          <p:cNvSpPr>
            <a:spLocks noGrp="1"/>
          </p:cNvSpPr>
          <p:nvPr>
            <p:ph type="body" sz="quarter" idx="17"/>
          </p:nvPr>
        </p:nvSpPr>
        <p:spPr/>
        <p:txBody>
          <a:bodyPr/>
          <a:lstStyle/>
          <a:p>
            <a:r>
              <a:rPr lang="en-US" dirty="0"/>
              <a:t>SECTION 3</a:t>
            </a:r>
          </a:p>
        </p:txBody>
      </p:sp>
      <p:sp>
        <p:nvSpPr>
          <p:cNvPr id="5" name="Text Placeholder 4">
            <a:extLst>
              <a:ext uri="{FF2B5EF4-FFF2-40B4-BE49-F238E27FC236}">
                <a16:creationId xmlns:a16="http://schemas.microsoft.com/office/drawing/2014/main" id="{C20D74CA-9645-9144-8498-97D33BE410EC}"/>
              </a:ext>
            </a:extLst>
          </p:cNvPr>
          <p:cNvSpPr>
            <a:spLocks noGrp="1"/>
          </p:cNvSpPr>
          <p:nvPr>
            <p:ph type="body" sz="quarter" idx="19"/>
          </p:nvPr>
        </p:nvSpPr>
        <p:spPr>
          <a:xfrm>
            <a:off x="4997931" y="4740952"/>
            <a:ext cx="5305425" cy="2005536"/>
          </a:xfrm>
        </p:spPr>
        <p:txBody>
          <a:bodyPr/>
          <a:lstStyle/>
          <a:p>
            <a:r>
              <a:rPr lang="en-US" dirty="0"/>
              <a:t>Options:</a:t>
            </a:r>
          </a:p>
          <a:p>
            <a:pPr marL="508000" lvl="1" indent="-165100">
              <a:spcBef>
                <a:spcPts val="0"/>
              </a:spcBef>
              <a:buFont typeface="Arial" panose="020B0604020202020204" pitchFamily="34" charset="0"/>
              <a:buChar char="•"/>
            </a:pPr>
            <a:r>
              <a:rPr lang="en-US" dirty="0"/>
              <a:t>Replace 3 credits of GE-C written communication with an oral communication course (this would put us short of compliance with state requirements) </a:t>
            </a:r>
          </a:p>
          <a:p>
            <a:pPr marL="508000" lvl="1" indent="-165100">
              <a:spcBef>
                <a:spcPts val="0"/>
              </a:spcBef>
              <a:buFont typeface="Arial" panose="020B0604020202020204" pitchFamily="34" charset="0"/>
              <a:buChar char="•"/>
            </a:pPr>
            <a:r>
              <a:rPr lang="en-US" dirty="0"/>
              <a:t>Encumber 3 or the 6 credits that currently come from Humanities, Social and Behavioral Sciences, or Natural Sciences (this would not work for majors that need that credit to double count such as Engineering).</a:t>
            </a:r>
          </a:p>
          <a:p>
            <a:pPr marL="508000" lvl="1" indent="-165100">
              <a:spcBef>
                <a:spcPts val="0"/>
              </a:spcBef>
              <a:buFont typeface="Arial" panose="020B0604020202020204" pitchFamily="34" charset="0"/>
              <a:buChar char="•"/>
            </a:pPr>
            <a:r>
              <a:rPr lang="en-US" dirty="0"/>
              <a:t>Create a “ride-along” designation like GE-I and GE-D.</a:t>
            </a:r>
          </a:p>
          <a:p>
            <a:endParaRPr lang="en-US" dirty="0"/>
          </a:p>
        </p:txBody>
      </p:sp>
      <p:sp>
        <p:nvSpPr>
          <p:cNvPr id="4" name="Text Placeholder 3">
            <a:extLst>
              <a:ext uri="{FF2B5EF4-FFF2-40B4-BE49-F238E27FC236}">
                <a16:creationId xmlns:a16="http://schemas.microsoft.com/office/drawing/2014/main" id="{9E77C6DD-5D60-D595-E3FC-DC55EC6270DB}"/>
              </a:ext>
            </a:extLst>
          </p:cNvPr>
          <p:cNvSpPr>
            <a:spLocks noGrp="1"/>
          </p:cNvSpPr>
          <p:nvPr>
            <p:ph type="body" sz="quarter" idx="18"/>
          </p:nvPr>
        </p:nvSpPr>
        <p:spPr>
          <a:xfrm>
            <a:off x="4997931" y="1381065"/>
            <a:ext cx="5305425" cy="2914483"/>
          </a:xfrm>
        </p:spPr>
        <p:txBody>
          <a:bodyPr/>
          <a:lstStyle/>
          <a:p>
            <a:r>
              <a:rPr lang="en-US" dirty="0"/>
              <a:t>The Subcommittee arrived at three options for how integrating oral communication/public speaking into the General Education Curriculum.  The third option seems the most plausible of the suggestions.  </a:t>
            </a:r>
          </a:p>
        </p:txBody>
      </p:sp>
    </p:spTree>
    <p:extLst>
      <p:ext uri="{BB962C8B-B14F-4D97-AF65-F5344CB8AC3E}">
        <p14:creationId xmlns:p14="http://schemas.microsoft.com/office/powerpoint/2010/main" val="1588241260"/>
      </p:ext>
    </p:extLst>
  </p:cSld>
  <p:clrMapOvr>
    <a:masterClrMapping/>
  </p:clrMapOvr>
</p:sld>
</file>

<file path=ppt/theme/theme1.xml><?xml version="1.0" encoding="utf-8"?>
<a:theme xmlns:a="http://schemas.openxmlformats.org/drawingml/2006/main" name="Bol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45306D2-A5E8-8846-BED0-2DC63A8EF7D3}" vid="{2AB21334-CF6B-D04F-8ED6-B42E5262E73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026d97b-d576-4534-9cae-f0e0a5f9b3bd" xsi:nil="true"/>
    <lcf76f155ced4ddcb4097134ff3c332f xmlns="8a1b9595-1835-4d49-9d8e-60b813503da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8CBCFE99EDEAC46B0AFD06C1C959CAE" ma:contentTypeVersion="18" ma:contentTypeDescription="Create a new document." ma:contentTypeScope="" ma:versionID="6278d6b13bfe44b5f83c4a73dad7e21e">
  <xsd:schema xmlns:xsd="http://www.w3.org/2001/XMLSchema" xmlns:xs="http://www.w3.org/2001/XMLSchema" xmlns:p="http://schemas.microsoft.com/office/2006/metadata/properties" xmlns:ns2="8a1b9595-1835-4d49-9d8e-60b813503da7" xmlns:ns3="1026d97b-d576-4534-9cae-f0e0a5f9b3bd" targetNamespace="http://schemas.microsoft.com/office/2006/metadata/properties" ma:root="true" ma:fieldsID="7b5c85099fa97e87f949a047fc9ee04c" ns2:_="" ns3:_="">
    <xsd:import namespace="8a1b9595-1835-4d49-9d8e-60b813503da7"/>
    <xsd:import namespace="1026d97b-d576-4534-9cae-f0e0a5f9b3b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AutoKeyPoints" minOccurs="0"/>
                <xsd:element ref="ns2:MediaServiceKeyPoints" minOccurs="0"/>
                <xsd:element ref="ns2:lcf76f155ced4ddcb4097134ff3c332f" minOccurs="0"/>
                <xsd:element ref="ns3:TaxCatchAll"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1b9595-1835-4d49-9d8e-60b813503d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a0c477a-f09e-4137-8c49-77869fdcca91"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026d97b-d576-4534-9cae-f0e0a5f9b3bd"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0afc2ce5-cfea-4f7b-b93d-830c7993135e}" ma:internalName="TaxCatchAll" ma:showField="CatchAllData" ma:web="1026d97b-d576-4534-9cae-f0e0a5f9b3bd">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A56D7C-ED6C-44F2-A62E-7F7E48EB815B}">
  <ds:schemaRefs>
    <ds:schemaRef ds:uri="http://schemas.microsoft.com/office/2006/metadata/properties"/>
    <ds:schemaRef ds:uri="http://schemas.microsoft.com/office/infopath/2007/PartnerControls"/>
    <ds:schemaRef ds:uri="1026d97b-d576-4534-9cae-f0e0a5f9b3bd"/>
    <ds:schemaRef ds:uri="8a1b9595-1835-4d49-9d8e-60b813503da7"/>
  </ds:schemaRefs>
</ds:datastoreItem>
</file>

<file path=customXml/itemProps2.xml><?xml version="1.0" encoding="utf-8"?>
<ds:datastoreItem xmlns:ds="http://schemas.openxmlformats.org/officeDocument/2006/customXml" ds:itemID="{0F72174A-2A71-49E6-9BBB-1731A69D6E7F}">
  <ds:schemaRefs>
    <ds:schemaRef ds:uri="http://schemas.microsoft.com/sharepoint/v3/contenttype/forms"/>
  </ds:schemaRefs>
</ds:datastoreItem>
</file>

<file path=customXml/itemProps3.xml><?xml version="1.0" encoding="utf-8"?>
<ds:datastoreItem xmlns:ds="http://schemas.openxmlformats.org/officeDocument/2006/customXml" ds:itemID="{85028D7C-05B7-40A4-A406-BAB35C163B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1b9595-1835-4d49-9d8e-60b813503da7"/>
    <ds:schemaRef ds:uri="1026d97b-d576-4534-9cae-f0e0a5f9b3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99</TotalTime>
  <Words>297</Words>
  <Application>Microsoft Office PowerPoint</Application>
  <PresentationFormat>Widescreen</PresentationFormat>
  <Paragraphs>21</Paragraphs>
  <Slides>3</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3</vt:i4>
      </vt:variant>
    </vt:vector>
  </HeadingPairs>
  <TitlesOfParts>
    <vt:vector size="19" baseType="lpstr">
      <vt:lpstr>Arial</vt:lpstr>
      <vt:lpstr>Gentona</vt:lpstr>
      <vt:lpstr>Gentona Bold</vt:lpstr>
      <vt:lpstr>Gentona Book</vt:lpstr>
      <vt:lpstr>Gentona Light</vt:lpstr>
      <vt:lpstr>Gentona Medium</vt:lpstr>
      <vt:lpstr>Gentona Medium Italic</vt:lpstr>
      <vt:lpstr>Gentona SemiBold Italic</vt:lpstr>
      <vt:lpstr>Obviously Extd Blck</vt:lpstr>
      <vt:lpstr>Obviously Extd Medi</vt:lpstr>
      <vt:lpstr>Obviously Wide Blck</vt:lpstr>
      <vt:lpstr>Obviously Wide Lght</vt:lpstr>
      <vt:lpstr>Obviously Wide Medi</vt:lpstr>
      <vt:lpstr>Obviously Wide Semi</vt:lpstr>
      <vt:lpstr>Obviously-WideLghtItalic</vt:lpstr>
      <vt:lpstr>Bold Momentum</vt:lpstr>
      <vt:lpstr>GEC Communications Subcommittee</vt:lpstr>
      <vt:lpstr>Background – Seats Needed for a University-Wide Requirement</vt:lpstr>
      <vt:lpstr>Options for Integrating Public Speaking/Oral Communication into General Education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for Engagement in Public Speaking</dc:title>
  <dc:creator>Shorey, Tobin J</dc:creator>
  <cp:lastModifiedBy>Shorey, Tobin J</cp:lastModifiedBy>
  <cp:revision>8</cp:revision>
  <dcterms:created xsi:type="dcterms:W3CDTF">2023-11-28T21:01:37Z</dcterms:created>
  <dcterms:modified xsi:type="dcterms:W3CDTF">2024-05-02T15:11:45Z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0x010100E8CBCFE99EDEAC46B0AFD06C1C959CAE</vt:lpwstr>
  </property>
</Properties>
</file>